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8" r:id="rId20"/>
    <p:sldId id="279" r:id="rId21"/>
    <p:sldId id="280" r:id="rId22"/>
    <p:sldId id="281" r:id="rId23"/>
    <p:sldId id="282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5D368-2E01-4F96-9978-4624A70DA805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9EEEA-B252-43AA-879C-6FE433187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87AE-306D-4B2E-BFFE-30F073ADFB5C}" type="datetime1">
              <a:rPr lang="en-US" smtClean="0"/>
              <a:t>5/31/2024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3B7C-CF5F-4C45-9116-0D575AA517D9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530B-AA44-4905-A36C-E653180BEFFE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5DB1-7555-4D24-9BBF-87FFD715CBC4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B88BF-1C24-48BD-945A-6D670C2E1912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7768-A4CA-4BA7-9EAF-405C2BEF6A6D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E6C1-5799-4707-AD80-0AC0CBA041EF}" type="datetime1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FB74-6CD8-4E32-8455-BC582CDA210C}" type="datetime1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44EE-379E-4AC2-9B4C-55D78B10B967}" type="datetime1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E4D8-F47D-4057-97C6-CA6EB21481B1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E8D9-1DB3-4BC3-ADCA-90FB1E83500D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03FE935-E6CB-4EA2-82D8-59484A849E99}" type="datetime1">
              <a:rPr lang="en-US" smtClean="0"/>
              <a:t>5/31/2024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luid mechanic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30" y="66676"/>
            <a:ext cx="5257800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17" y="185383"/>
            <a:ext cx="1447799" cy="131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61829" y="1569413"/>
            <a:ext cx="231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itchFamily="2" charset="-78"/>
              </a:rPr>
              <a:t>دانشکده مهندسی</a:t>
            </a:r>
          </a:p>
          <a:p>
            <a:pPr algn="ctr"/>
            <a:r>
              <a:rPr lang="fa-IR" b="1" dirty="0" smtClean="0">
                <a:cs typeface="B Nazanin" pitchFamily="2" charset="-78"/>
              </a:rPr>
              <a:t>گروه مکانیک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2720486"/>
            <a:ext cx="30895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000" b="1" dirty="0" smtClean="0">
                <a:cs typeface="B Titr" pitchFamily="2" charset="-78"/>
              </a:rPr>
              <a:t>مکانیک سیالات (1)</a:t>
            </a:r>
            <a:endParaRPr lang="fa-IR" sz="3000" b="1" dirty="0">
              <a:cs typeface="B Titr" pitchFamily="2" charset="-78"/>
            </a:endParaRPr>
          </a:p>
          <a:p>
            <a:pPr algn="ctr"/>
            <a:endParaRPr lang="en-US" b="1" dirty="0" smtClean="0">
              <a:cs typeface="B Nazanin" pitchFamily="2" charset="-78"/>
            </a:endParaRPr>
          </a:p>
          <a:p>
            <a:pPr algn="ctr"/>
            <a:endParaRPr lang="fa-IR" b="1" dirty="0">
              <a:cs typeface="B Nazanin" pitchFamily="2" charset="-78"/>
            </a:endParaRPr>
          </a:p>
          <a:p>
            <a:pPr algn="ctr"/>
            <a:r>
              <a:rPr lang="fa-IR" b="1" dirty="0" smtClean="0">
                <a:cs typeface="B Nazanin" pitchFamily="2" charset="-78"/>
              </a:rPr>
              <a:t>مدرس: </a:t>
            </a:r>
          </a:p>
          <a:p>
            <a:pPr algn="ctr"/>
            <a:r>
              <a:rPr lang="fa-IR" b="1" dirty="0" smtClean="0">
                <a:cs typeface="B Nazanin" pitchFamily="2" charset="-78"/>
              </a:rPr>
              <a:t>سجاد خدادادی</a:t>
            </a:r>
          </a:p>
          <a:p>
            <a:pPr algn="ctr"/>
            <a:endParaRPr lang="fa-IR" b="1" dirty="0">
              <a:cs typeface="B Nazanin" pitchFamily="2" charset="-78"/>
            </a:endParaRPr>
          </a:p>
          <a:p>
            <a:pPr algn="ctr"/>
            <a:endParaRPr lang="fa-IR" b="1" dirty="0">
              <a:cs typeface="B Nazanin" pitchFamily="2" charset="-78"/>
            </a:endParaRPr>
          </a:p>
          <a:p>
            <a:pPr algn="ctr"/>
            <a:endParaRPr lang="fa-IR" b="1" dirty="0" smtClean="0">
              <a:cs typeface="B Nazanin" pitchFamily="2" charset="-78"/>
            </a:endParaRPr>
          </a:p>
          <a:p>
            <a:pPr algn="ctr"/>
            <a:endParaRPr lang="fa-IR" b="1" dirty="0">
              <a:cs typeface="B Nazanin" pitchFamily="2" charset="-78"/>
            </a:endParaRPr>
          </a:p>
          <a:p>
            <a:pPr algn="ctr"/>
            <a:r>
              <a:rPr lang="fa-IR" b="1" smtClean="0">
                <a:cs typeface="B Nazanin" pitchFamily="2" charset="-78"/>
              </a:rPr>
              <a:t>بهار 1403</a:t>
            </a:r>
            <a:endParaRPr lang="fa-IR" b="1" dirty="0" smtClean="0">
              <a:cs typeface="B Nazanin" pitchFamily="2" charset="-7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77701" y="6305550"/>
            <a:ext cx="457200" cy="47625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805" y="141668"/>
            <a:ext cx="555588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6449" y="234663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5-3 : قضیه پی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50" y="720167"/>
            <a:ext cx="2847975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11056"/>
          <a:stretch/>
        </p:blipFill>
        <p:spPr>
          <a:xfrm>
            <a:off x="608414" y="1224124"/>
            <a:ext cx="8249932" cy="55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6449" y="234663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5-3 : قضیه پی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50" y="720167"/>
            <a:ext cx="2847975" cy="381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524000"/>
            <a:ext cx="7005309" cy="229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518" y="3962400"/>
            <a:ext cx="6932591" cy="25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6449" y="234663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5-3 : قضیه پی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50" y="720167"/>
            <a:ext cx="2847975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629" y="1643742"/>
            <a:ext cx="7072312" cy="2888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236" y="5057932"/>
            <a:ext cx="7110412" cy="13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5959" y="342840"/>
            <a:ext cx="2684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Nazanin" panose="00000400000000000000" pitchFamily="2" charset="-78"/>
              </a:rPr>
              <a:t>مثال:</a:t>
            </a:r>
          </a:p>
          <a:p>
            <a:pPr algn="r"/>
            <a:r>
              <a:rPr lang="fa-IR" sz="2000" b="1" dirty="0">
                <a:cs typeface="B Nazanin" panose="00000400000000000000" pitchFamily="2" charset="-78"/>
              </a:rPr>
              <a:t> </a:t>
            </a:r>
            <a:r>
              <a:rPr lang="fa-IR" sz="2000" b="1" dirty="0" smtClean="0">
                <a:cs typeface="B Nazanin" panose="00000400000000000000" pitchFamily="2" charset="-78"/>
              </a:rPr>
              <a:t>با استفاده از قضیه پای رابطه زیر برای نیروی درگ وارد بر یک گلوله را  استنتاج نمایید ؟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752600" y="2204779"/>
            <a:ext cx="7118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668" y="2389353"/>
            <a:ext cx="7215188" cy="4322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638" y="457200"/>
            <a:ext cx="2697264" cy="15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6449" y="234663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مثال: ادامه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81" y="1948822"/>
            <a:ext cx="7229475" cy="35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6449" y="234663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مثال: ادامه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56" y="1611154"/>
            <a:ext cx="7999590" cy="52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6449" y="234663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مثال: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40" y="1161870"/>
            <a:ext cx="7154107" cy="3056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86" y="4477778"/>
            <a:ext cx="80105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6449" y="234663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مثال: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85" y="1208458"/>
            <a:ext cx="7858125" cy="26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40206"/>
          <a:stretch/>
        </p:blipFill>
        <p:spPr>
          <a:xfrm>
            <a:off x="1171575" y="4539146"/>
            <a:ext cx="7972425" cy="2135767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4035447" y="3999145"/>
            <a:ext cx="2286000" cy="34814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2497" y="565838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اعداد بدون بعد مهم در مکانیک سیالات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209374"/>
            <a:ext cx="6344801" cy="55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5" y="11024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23446" y="3581400"/>
            <a:ext cx="67156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fa-IR" sz="3000" b="1" dirty="0" smtClean="0">
                <a:cs typeface="B Titr" pitchFamily="2" charset="-78"/>
              </a:rPr>
              <a:t>فصل پنجم: تحلیل ابعادی و تشابه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19200"/>
            <a:ext cx="6057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7472" y="454836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مدل سازی و مشکلات آن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76250" y="1479473"/>
            <a:ext cx="754131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2400" dirty="0" smtClean="0">
                <a:cs typeface="B Nazanin" panose="00000400000000000000" pitchFamily="2" charset="-78"/>
              </a:rPr>
              <a:t>همیشه تعیین متغیرهایی که در یک فرایند مهم هستند کار راحتی نیست.</a:t>
            </a:r>
          </a:p>
          <a:p>
            <a:pPr marL="457200" indent="-4572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2400" dirty="0" smtClean="0">
                <a:cs typeface="B Nazanin" panose="00000400000000000000" pitchFamily="2" charset="-78"/>
              </a:rPr>
              <a:t>پس از انتخاب متغیرها و اجرای تحلیل ابعادی، بین مدل تحت آزمایش و نمونه اصلی باید تشابه برقرار باشد. برای این منظور باید پارامترهای بدون بعد مدل و نمونه اصلی با هم برابر باشند.</a:t>
            </a:r>
            <a:endParaRPr lang="en-US" sz="2400" dirty="0" smtClean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96" y="4100618"/>
            <a:ext cx="3391372" cy="16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7472" y="454836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انواع تشابه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86059" y="1611154"/>
            <a:ext cx="712935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2000" dirty="0" smtClean="0">
                <a:cs typeface="B Nazanin" panose="00000400000000000000" pitchFamily="2" charset="-78"/>
              </a:rPr>
              <a:t>اگر نسبت تمام ابعاد متناظر در مدل و نمونه اصلی دارای مقدار یکسان باشند ، بین مدل و نمونه اصلی تشابه هندسی برقرار است.</a:t>
            </a:r>
            <a:endParaRPr lang="en-US" sz="2000" dirty="0" smtClean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399" y="1211044"/>
            <a:ext cx="1693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solidFill>
                  <a:srgbClr val="FF0000"/>
                </a:solidFill>
                <a:cs typeface="B Titr" pitchFamily="2" charset="-78"/>
              </a:rPr>
              <a:t>تشابه هندسی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10" y="3456777"/>
            <a:ext cx="6462712" cy="30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7472" y="454836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انواع تشابه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86059" y="1611154"/>
            <a:ext cx="712935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2000" dirty="0" smtClean="0">
                <a:cs typeface="B Nazanin" panose="00000400000000000000" pitchFamily="2" charset="-78"/>
              </a:rPr>
              <a:t>دو جریان دارای تشابه سینماتیکی هستند اگر دو ذره هومولوگ در زمان های هومولوگ در نقاط هومولوگ قرار داشته باشند.</a:t>
            </a:r>
            <a:endParaRPr lang="en-US" sz="2000" dirty="0" smtClean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399" y="1211044"/>
            <a:ext cx="1693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solidFill>
                  <a:srgbClr val="FF0000"/>
                </a:solidFill>
                <a:cs typeface="B Titr" pitchFamily="2" charset="-78"/>
              </a:rPr>
              <a:t>تشابه سینماتیکی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613" y="2957331"/>
            <a:ext cx="7053863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7472" y="454836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انواع تشابه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86059" y="1611154"/>
            <a:ext cx="712935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2000" dirty="0" smtClean="0">
                <a:cs typeface="B Nazanin" panose="00000400000000000000" pitchFamily="2" charset="-78"/>
              </a:rPr>
              <a:t>اگر مدل و نمونه اصلی دارای مقیاس طولی یکسان، مقیاس زمانی یکسان و مقیاس نیروی یکسانی باشند ، دارای تشابه دینامیکی هستند.</a:t>
            </a:r>
            <a:endParaRPr lang="en-US" sz="2000" dirty="0" smtClean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399" y="1211044"/>
            <a:ext cx="1693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solidFill>
                  <a:srgbClr val="FF0000"/>
                </a:solidFill>
                <a:cs typeface="B Titr" pitchFamily="2" charset="-78"/>
              </a:rPr>
              <a:t>تشابه دینامیکی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988456"/>
            <a:ext cx="6136515" cy="35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7472" y="454836"/>
            <a:ext cx="435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B Titr" pitchFamily="2" charset="-78"/>
              </a:rPr>
              <a:t>انحراف در آزمایش مدل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06451" y="1287268"/>
            <a:ext cx="71293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2000" dirty="0" smtClean="0">
                <a:cs typeface="B Nazanin" panose="00000400000000000000" pitchFamily="2" charset="-78"/>
              </a:rPr>
              <a:t>برقراری تشابه دینامیکی هیچگاه برقرار نمی شود . زیرا برای انجام آزمایشات معمولا از آب و هوا ( سیالات ارزان قیمت ) استفاده می شود . خواص این سیالات به گونه ای است که همانندی اعداد رینولدز و فرود در مدل و نمونه اصلی برقرار نمی شود. همچنین در آزمایش مدل گاهی سیالاتی نیاز است که خواص انها را هیچ یک از سیالات موجود ندارد.</a:t>
            </a:r>
          </a:p>
          <a:p>
            <a:pPr marL="457200" indent="-457200" algn="just" rtl="1">
              <a:lnSpc>
                <a:spcPct val="150000"/>
              </a:lnSpc>
              <a:buFont typeface="+mj-lt"/>
              <a:buAutoNum type="arabicPeriod"/>
            </a:pPr>
            <a:endParaRPr lang="fa-IR" sz="2000" dirty="0">
              <a:cs typeface="B Nazanin" panose="00000400000000000000" pitchFamily="2" charset="-78"/>
            </a:endParaRPr>
          </a:p>
          <a:p>
            <a:pPr marL="457200" indent="-457200" algn="just" rtl="1">
              <a:lnSpc>
                <a:spcPct val="150000"/>
              </a:lnSpc>
              <a:buFont typeface="+mj-lt"/>
              <a:buAutoNum type="arabicPeriod"/>
            </a:pPr>
            <a:endParaRPr lang="en-US" sz="2000" dirty="0" smtClean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35" y="4417760"/>
            <a:ext cx="2352675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870" y="4574437"/>
            <a:ext cx="1857375" cy="44767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890006" y="4560635"/>
            <a:ext cx="990600" cy="447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12741" y="5423663"/>
            <a:ext cx="712935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2000" dirty="0" smtClean="0">
                <a:cs typeface="B Nazanin" panose="00000400000000000000" pitchFamily="2" charset="-78"/>
              </a:rPr>
              <a:t>برای انجام چنین آزمایشی حتی جیوه با ویسکوزیته بسیار پایین هم جوابگو نیست و با فرض استفاده از جیوه، آزمایش بسیار خطرناک است .....</a:t>
            </a:r>
            <a:endParaRPr lang="en-US" sz="2000" dirty="0" smtClean="0">
              <a:cs typeface="B Nazanin" panose="00000400000000000000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2341" y="3801489"/>
            <a:ext cx="591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solidFill>
                  <a:srgbClr val="FF0000"/>
                </a:solidFill>
                <a:cs typeface="B Titr" pitchFamily="2" charset="-78"/>
              </a:rPr>
              <a:t>مثلا در آزمایش یک کشتی برابری عدد فرود لازم است...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556" y="4278343"/>
            <a:ext cx="9334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64934" y="46053"/>
            <a:ext cx="43547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300000"/>
              </a:lnSpc>
            </a:pPr>
            <a:r>
              <a:rPr lang="fa-IR" sz="2000" b="1" dirty="0">
                <a:cs typeface="B Titr" pitchFamily="2" charset="-78"/>
              </a:rPr>
              <a:t>5</a:t>
            </a:r>
            <a:r>
              <a:rPr lang="fa-IR" sz="2000" b="1" dirty="0" smtClean="0">
                <a:cs typeface="B Titr" pitchFamily="2" charset="-78"/>
              </a:rPr>
              <a:t>-1 : مقدمه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800" y="2209800"/>
            <a:ext cx="6400800" cy="31700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rtl="1">
              <a:lnSpc>
                <a:spcPct val="250000"/>
              </a:lnSpc>
            </a:pPr>
            <a:r>
              <a:rPr lang="fa-IR" sz="2000" b="1" dirty="0" smtClean="0">
                <a:solidFill>
                  <a:srgbClr val="7030A0"/>
                </a:solidFill>
                <a:cs typeface="B Nazanin" panose="00000400000000000000" pitchFamily="2" charset="-78"/>
              </a:rPr>
              <a:t>روش های تحلیل جریان سیالات :</a:t>
            </a:r>
          </a:p>
          <a:p>
            <a:pPr algn="just" rtl="1">
              <a:lnSpc>
                <a:spcPct val="250000"/>
              </a:lnSpc>
            </a:pPr>
            <a:r>
              <a:rPr lang="fa-IR" sz="2000" b="1" dirty="0" smtClean="0">
                <a:solidFill>
                  <a:srgbClr val="0070C0"/>
                </a:solidFill>
                <a:cs typeface="B Nazanin" panose="00000400000000000000" pitchFamily="2" charset="-78"/>
              </a:rPr>
              <a:t>1- روش حجم کنترل ( فصل سوم)</a:t>
            </a:r>
          </a:p>
          <a:p>
            <a:pPr algn="just" rtl="1">
              <a:lnSpc>
                <a:spcPct val="250000"/>
              </a:lnSpc>
            </a:pPr>
            <a:r>
              <a:rPr lang="fa-IR" sz="2000" b="1" dirty="0" smtClean="0">
                <a:solidFill>
                  <a:srgbClr val="0070C0"/>
                </a:solidFill>
                <a:cs typeface="B Nazanin" panose="00000400000000000000" pitchFamily="2" charset="-78"/>
              </a:rPr>
              <a:t>2- روش دیفرانسیلی ( فصل چهارم)</a:t>
            </a:r>
          </a:p>
          <a:p>
            <a:pPr algn="just" rtl="1">
              <a:lnSpc>
                <a:spcPct val="250000"/>
              </a:lnSpc>
            </a:pPr>
            <a:r>
              <a:rPr lang="fa-IR" sz="2000" b="1" dirty="0" smtClean="0">
                <a:solidFill>
                  <a:srgbClr val="0070C0"/>
                </a:solidFill>
                <a:cs typeface="B Nazanin" panose="00000400000000000000" pitchFamily="2" charset="-78"/>
              </a:rPr>
              <a:t>3- روش آزمایشی یا تحلیل ابعادی ( فصل پنجم)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</p:spTree>
    <p:extLst>
      <p:ext uri="{BB962C8B-B14F-4D97-AF65-F5344CB8AC3E}">
        <p14:creationId xmlns:p14="http://schemas.microsoft.com/office/powerpoint/2010/main" val="7374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64934" y="46053"/>
            <a:ext cx="43547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300000"/>
              </a:lnSpc>
            </a:pPr>
            <a:r>
              <a:rPr lang="fa-IR" sz="2000" b="1" dirty="0">
                <a:cs typeface="B Titr" pitchFamily="2" charset="-78"/>
              </a:rPr>
              <a:t>5</a:t>
            </a:r>
            <a:r>
              <a:rPr lang="fa-IR" sz="2000" b="1" dirty="0" smtClean="0">
                <a:cs typeface="B Titr" pitchFamily="2" charset="-78"/>
              </a:rPr>
              <a:t>-1 : مقدمه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sp>
        <p:nvSpPr>
          <p:cNvPr id="2" name="Rectangle 1"/>
          <p:cNvSpPr/>
          <p:nvPr/>
        </p:nvSpPr>
        <p:spPr>
          <a:xfrm>
            <a:off x="1191525" y="1802010"/>
            <a:ext cx="7129358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>
                <a:solidFill>
                  <a:srgbClr val="7030A0"/>
                </a:solidFill>
                <a:cs typeface="B Nazanin" panose="00000400000000000000" pitchFamily="2" charset="-78"/>
              </a:rPr>
              <a:t>بسیاری از مسایل مکانیک سیالات از نظر فیزیکی و هندسی پیچیده هستند</a:t>
            </a:r>
            <a:r>
              <a:rPr lang="fa-IR" sz="2000" dirty="0" smtClean="0">
                <a:solidFill>
                  <a:srgbClr val="7030A0"/>
                </a:solidFill>
                <a:cs typeface="B Nazanin" panose="00000400000000000000" pitchFamily="2" charset="-78"/>
              </a:rPr>
              <a:t>.</a:t>
            </a:r>
          </a:p>
          <a:p>
            <a:pPr algn="ctr" rtl="1">
              <a:lnSpc>
                <a:spcPct val="150000"/>
              </a:lnSpc>
            </a:pPr>
            <a:r>
              <a:rPr lang="fa-IR" sz="2000" dirty="0" smtClean="0">
                <a:solidFill>
                  <a:srgbClr val="7030A0"/>
                </a:solidFill>
                <a:cs typeface="B Nazanin" panose="00000400000000000000" pitchFamily="2" charset="-78"/>
              </a:rPr>
              <a:t> و در حالت کلی غیرخطی و غیرقابل حل هستند ....</a:t>
            </a:r>
          </a:p>
          <a:p>
            <a:pPr algn="ctr" rtl="1">
              <a:lnSpc>
                <a:spcPct val="150000"/>
              </a:lnSpc>
            </a:pPr>
            <a:r>
              <a:rPr lang="fa-IR" sz="2000" dirty="0" smtClean="0">
                <a:solidFill>
                  <a:srgbClr val="7030A0"/>
                </a:solidFill>
                <a:cs typeface="B Nazanin" panose="00000400000000000000" pitchFamily="2" charset="-78"/>
              </a:rPr>
              <a:t>روش حل :</a:t>
            </a:r>
            <a:endParaRPr lang="en-US" sz="2000" dirty="0" smtClean="0">
              <a:solidFill>
                <a:srgbClr val="7030A0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2682"/>
          <a:stretch/>
        </p:blipFill>
        <p:spPr>
          <a:xfrm>
            <a:off x="3744423" y="4691414"/>
            <a:ext cx="2077931" cy="1621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992" y="4691599"/>
            <a:ext cx="2369494" cy="1648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185" y="4693394"/>
            <a:ext cx="2031991" cy="16450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255452" y="4135769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rgbClr val="7030A0"/>
                </a:solidFill>
                <a:cs typeface="B Nazanin" panose="00000400000000000000" pitchFamily="2" charset="-78"/>
              </a:rPr>
              <a:t>دینامیک سیالات محاسباتی (</a:t>
            </a:r>
            <a:r>
              <a:rPr lang="en-US" dirty="0" smtClean="0">
                <a:solidFill>
                  <a:srgbClr val="7030A0"/>
                </a:solidFill>
                <a:cs typeface="B Nazanin" panose="00000400000000000000" pitchFamily="2" charset="-78"/>
              </a:rPr>
              <a:t>CFD</a:t>
            </a:r>
            <a:r>
              <a:rPr lang="fa-IR" dirty="0" smtClean="0">
                <a:solidFill>
                  <a:srgbClr val="7030A0"/>
                </a:solidFill>
                <a:cs typeface="B Nazanin" panose="00000400000000000000" pitchFamily="2" charset="-78"/>
              </a:rPr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657987" y="4206823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7030A0"/>
                </a:solidFill>
                <a:cs typeface="B Nazanin" panose="00000400000000000000" pitchFamily="2" charset="-78"/>
              </a:rPr>
              <a:t>آزمایشگاهی ( تحلیل ابعادی)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92658" y="4202668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7030A0"/>
                </a:solidFill>
                <a:cs typeface="B Nazanin" panose="00000400000000000000" pitchFamily="2" charset="-78"/>
              </a:rPr>
              <a:t>تحلیل میدانی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987389" y="3279338"/>
            <a:ext cx="1577423" cy="759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800" y="3320011"/>
            <a:ext cx="38992" cy="744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316822" y="3320011"/>
            <a:ext cx="2113570" cy="846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088" y="49784"/>
            <a:ext cx="5996760" cy="67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2509" b="7718"/>
          <a:stretch/>
        </p:blipFill>
        <p:spPr>
          <a:xfrm>
            <a:off x="3103763" y="361950"/>
            <a:ext cx="5967085" cy="640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509" y="188686"/>
            <a:ext cx="5710739" cy="64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4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739" y="152400"/>
            <a:ext cx="5519766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5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134627" cy="102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7" y="141668"/>
            <a:ext cx="2095499" cy="734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935" y="876411"/>
            <a:ext cx="1686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ct val="300000"/>
              </a:lnSpc>
              <a:defRPr sz="1000" b="1">
                <a:cs typeface="B Titr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dirty="0"/>
              <a:t>فصل پنجم: تحلیل ابعادی و تشابه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126" y="67753"/>
            <a:ext cx="5619750" cy="6659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96" y="1688060"/>
            <a:ext cx="6375374" cy="4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6406</TotalTime>
  <Words>573</Words>
  <Application>Microsoft Office PowerPoint</Application>
  <PresentationFormat>On-screen Show (4:3)</PresentationFormat>
  <Paragraphs>97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B Nazanin</vt:lpstr>
      <vt:lpstr>B Titr</vt:lpstr>
      <vt:lpstr>Calibri</vt:lpstr>
      <vt:lpstr>Gill Sans MT</vt:lpstr>
      <vt:lpstr>Verdana</vt:lpstr>
      <vt:lpstr>Wingdings 2</vt:lpstr>
      <vt:lpstr>Solstice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</dc:creator>
  <cp:lastModifiedBy>Microsoft account</cp:lastModifiedBy>
  <cp:revision>520</cp:revision>
  <dcterms:created xsi:type="dcterms:W3CDTF">2006-08-16T00:00:00Z</dcterms:created>
  <dcterms:modified xsi:type="dcterms:W3CDTF">2024-05-31T17:20:24Z</dcterms:modified>
</cp:coreProperties>
</file>